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7" r:id="rId4"/>
    <p:sldId id="266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2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 Haeseung" userId="d081ef645cf68a24" providerId="LiveId" clId="{66F08E70-F660-43BF-819D-72C6FF45F00C}"/>
    <pc:docChg chg="custSel addSld delSld modSld">
      <pc:chgData name="Lee Haeseung" userId="d081ef645cf68a24" providerId="LiveId" clId="{66F08E70-F660-43BF-819D-72C6FF45F00C}" dt="2021-12-30T15:21:09.942" v="2599" actId="20577"/>
      <pc:docMkLst>
        <pc:docMk/>
      </pc:docMkLst>
      <pc:sldChg chg="modSp mod">
        <pc:chgData name="Lee Haeseung" userId="d081ef645cf68a24" providerId="LiveId" clId="{66F08E70-F660-43BF-819D-72C6FF45F00C}" dt="2021-12-30T15:21:09.942" v="2599" actId="20577"/>
        <pc:sldMkLst>
          <pc:docMk/>
          <pc:sldMk cId="556215304" sldId="256"/>
        </pc:sldMkLst>
        <pc:spChg chg="mod">
          <ac:chgData name="Lee Haeseung" userId="d081ef645cf68a24" providerId="LiveId" clId="{66F08E70-F660-43BF-819D-72C6FF45F00C}" dt="2021-12-30T15:21:09.942" v="2599" actId="20577"/>
          <ac:spMkLst>
            <pc:docMk/>
            <pc:sldMk cId="556215304" sldId="256"/>
            <ac:spMk id="2" creationId="{00000000-0000-0000-0000-000000000000}"/>
          </ac:spMkLst>
        </pc:spChg>
      </pc:sldChg>
      <pc:sldChg chg="modSp mod">
        <pc:chgData name="Lee Haeseung" userId="d081ef645cf68a24" providerId="LiveId" clId="{66F08E70-F660-43BF-819D-72C6FF45F00C}" dt="2021-12-23T05:52:24.675" v="18" actId="20577"/>
        <pc:sldMkLst>
          <pc:docMk/>
          <pc:sldMk cId="1641130830" sldId="265"/>
        </pc:sldMkLst>
        <pc:graphicFrameChg chg="modGraphic">
          <ac:chgData name="Lee Haeseung" userId="d081ef645cf68a24" providerId="LiveId" clId="{66F08E70-F660-43BF-819D-72C6FF45F00C}" dt="2021-12-23T05:52:24.675" v="18" actId="20577"/>
          <ac:graphicFrameMkLst>
            <pc:docMk/>
            <pc:sldMk cId="1641130830" sldId="265"/>
            <ac:graphicFrameMk id="4" creationId="{A2B75741-BB56-4355-BE9A-6FBC3729A815}"/>
          </ac:graphicFrameMkLst>
        </pc:graphicFrameChg>
      </pc:sldChg>
      <pc:sldChg chg="del">
        <pc:chgData name="Lee Haeseung" userId="d081ef645cf68a24" providerId="LiveId" clId="{66F08E70-F660-43BF-819D-72C6FF45F00C}" dt="2021-12-23T05:52:35.733" v="19" actId="47"/>
        <pc:sldMkLst>
          <pc:docMk/>
          <pc:sldMk cId="1410884144" sldId="267"/>
        </pc:sldMkLst>
      </pc:sldChg>
      <pc:sldChg chg="addSp modSp new mod modClrScheme chgLayout">
        <pc:chgData name="Lee Haeseung" userId="d081ef645cf68a24" providerId="LiveId" clId="{66F08E70-F660-43BF-819D-72C6FF45F00C}" dt="2021-12-30T15:20:20.957" v="2519" actId="20577"/>
        <pc:sldMkLst>
          <pc:docMk/>
          <pc:sldMk cId="3989454719" sldId="267"/>
        </pc:sldMkLst>
        <pc:spChg chg="mod ord">
          <ac:chgData name="Lee Haeseung" userId="d081ef645cf68a24" providerId="LiveId" clId="{66F08E70-F660-43BF-819D-72C6FF45F00C}" dt="2021-12-30T15:20:20.957" v="2519" actId="20577"/>
          <ac:spMkLst>
            <pc:docMk/>
            <pc:sldMk cId="3989454719" sldId="267"/>
            <ac:spMk id="2" creationId="{3619D64C-E1FA-4932-A342-80633227279B}"/>
          </ac:spMkLst>
        </pc:spChg>
        <pc:spChg chg="mod ord">
          <ac:chgData name="Lee Haeseung" userId="d081ef645cf68a24" providerId="LiveId" clId="{66F08E70-F660-43BF-819D-72C6FF45F00C}" dt="2021-12-30T15:19:51.186" v="2506" actId="27636"/>
          <ac:spMkLst>
            <pc:docMk/>
            <pc:sldMk cId="3989454719" sldId="267"/>
            <ac:spMk id="3" creationId="{A6C4ED7A-CAC4-416D-B1B2-FE93F75619BE}"/>
          </ac:spMkLst>
        </pc:spChg>
        <pc:spChg chg="add mod ord">
          <ac:chgData name="Lee Haeseung" userId="d081ef645cf68a24" providerId="LiveId" clId="{66F08E70-F660-43BF-819D-72C6FF45F00C}" dt="2021-12-30T15:19:51.181" v="2505" actId="27636"/>
          <ac:spMkLst>
            <pc:docMk/>
            <pc:sldMk cId="3989454719" sldId="267"/>
            <ac:spMk id="4" creationId="{50D8E7DF-51D3-4AFB-BAEC-97DEB0AA9F8E}"/>
          </ac:spMkLst>
        </pc:spChg>
      </pc:sldChg>
      <pc:sldChg chg="modSp new del mod">
        <pc:chgData name="Lee Haeseung" userId="d081ef645cf68a24" providerId="LiveId" clId="{66F08E70-F660-43BF-819D-72C6FF45F00C}" dt="2021-12-30T15:20:00.402" v="2507" actId="47"/>
        <pc:sldMkLst>
          <pc:docMk/>
          <pc:sldMk cId="3294089463" sldId="268"/>
        </pc:sldMkLst>
        <pc:spChg chg="mod">
          <ac:chgData name="Lee Haeseung" userId="d081ef645cf68a24" providerId="LiveId" clId="{66F08E70-F660-43BF-819D-72C6FF45F00C}" dt="2021-12-23T06:24:12.319" v="942" actId="20577"/>
          <ac:spMkLst>
            <pc:docMk/>
            <pc:sldMk cId="3294089463" sldId="268"/>
            <ac:spMk id="3" creationId="{7F3731C8-473E-463C-9F47-A8D073E88C8D}"/>
          </ac:spMkLst>
        </pc:spChg>
      </pc:sldChg>
      <pc:sldChg chg="del">
        <pc:chgData name="Lee Haeseung" userId="d081ef645cf68a24" providerId="LiveId" clId="{66F08E70-F660-43BF-819D-72C6FF45F00C}" dt="2021-12-23T05:52:35.733" v="19" actId="47"/>
        <pc:sldMkLst>
          <pc:docMk/>
          <pc:sldMk cId="3951803731" sldId="268"/>
        </pc:sldMkLst>
      </pc:sldChg>
      <pc:sldChg chg="del">
        <pc:chgData name="Lee Haeseung" userId="d081ef645cf68a24" providerId="LiveId" clId="{66F08E70-F660-43BF-819D-72C6FF45F00C}" dt="2021-12-23T05:52:35.733" v="19" actId="47"/>
        <pc:sldMkLst>
          <pc:docMk/>
          <pc:sldMk cId="3208510221" sldId="269"/>
        </pc:sldMkLst>
      </pc:sldChg>
      <pc:sldChg chg="del">
        <pc:chgData name="Lee Haeseung" userId="d081ef645cf68a24" providerId="LiveId" clId="{66F08E70-F660-43BF-819D-72C6FF45F00C}" dt="2021-12-23T05:52:35.733" v="19" actId="47"/>
        <pc:sldMkLst>
          <pc:docMk/>
          <pc:sldMk cId="3939593866" sldId="270"/>
        </pc:sldMkLst>
      </pc:sldChg>
    </pc:docChg>
  </pc:docChgLst>
</pc:chgInfo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605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874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83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919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677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591733"/>
            <a:ext cx="5181600" cy="458523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591733"/>
            <a:ext cx="5181600" cy="458523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245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000830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57956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403474"/>
            <a:ext cx="5157787" cy="378618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579562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403474"/>
            <a:ext cx="5183188" cy="378618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0570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92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289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539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403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71FACF8-58D4-496D-8CB7-B830E8C1288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0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569156"/>
            <a:ext cx="10515600" cy="4607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6AC2F-C0A6-44B8-913F-887C1221869B}" type="datetimeFigureOut">
              <a:rPr lang="ko-KR" altLang="en-US" smtClean="0"/>
              <a:t>2021-12-30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E133B-BF43-40FE-B063-EEDD59728E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176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IRENA Renewable</a:t>
            </a:r>
            <a:r>
              <a:rPr lang="ko-KR" altLang="en-US" dirty="0"/>
              <a:t> </a:t>
            </a:r>
            <a:r>
              <a:rPr lang="en-US" altLang="ko-KR" dirty="0"/>
              <a:t>Energy Statistics 2021 </a:t>
            </a:r>
            <a:r>
              <a:rPr lang="ko-KR" altLang="en-US"/>
              <a:t>보고서 분석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215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A0E1B3-5B5C-4A86-9C78-42F7676D0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1517903"/>
            <a:ext cx="10668002" cy="1345115"/>
          </a:xfrm>
        </p:spPr>
        <p:txBody>
          <a:bodyPr>
            <a:normAutofit/>
          </a:bodyPr>
          <a:lstStyle/>
          <a:p>
            <a:r>
              <a:rPr lang="en-US" altLang="ko-KR"/>
              <a:t>revision</a:t>
            </a:r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A2B75741-BB56-4355-BE9A-6FBC3729A8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7160601"/>
              </p:ext>
            </p:extLst>
          </p:nvPr>
        </p:nvGraphicFramePr>
        <p:xfrm>
          <a:off x="1010822" y="3043450"/>
          <a:ext cx="10170360" cy="2538486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165888">
                  <a:extLst>
                    <a:ext uri="{9D8B030D-6E8A-4147-A177-3AD203B41FA5}">
                      <a16:colId xmlns:a16="http://schemas.microsoft.com/office/drawing/2014/main" val="1090594745"/>
                    </a:ext>
                  </a:extLst>
                </a:gridCol>
                <a:gridCol w="2594213">
                  <a:extLst>
                    <a:ext uri="{9D8B030D-6E8A-4147-A177-3AD203B41FA5}">
                      <a16:colId xmlns:a16="http://schemas.microsoft.com/office/drawing/2014/main" val="3978426869"/>
                    </a:ext>
                  </a:extLst>
                </a:gridCol>
                <a:gridCol w="1411402">
                  <a:extLst>
                    <a:ext uri="{9D8B030D-6E8A-4147-A177-3AD203B41FA5}">
                      <a16:colId xmlns:a16="http://schemas.microsoft.com/office/drawing/2014/main" val="465446851"/>
                    </a:ext>
                  </a:extLst>
                </a:gridCol>
                <a:gridCol w="3998857">
                  <a:extLst>
                    <a:ext uri="{9D8B030D-6E8A-4147-A177-3AD203B41FA5}">
                      <a16:colId xmlns:a16="http://schemas.microsoft.com/office/drawing/2014/main" val="3385958710"/>
                    </a:ext>
                  </a:extLst>
                </a:gridCol>
              </a:tblGrid>
              <a:tr h="4927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>
                          <a:solidFill>
                            <a:schemeClr val="bg1"/>
                          </a:solidFill>
                        </a:rPr>
                        <a:t>Revision</a:t>
                      </a:r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>
                          <a:solidFill>
                            <a:schemeClr val="bg1"/>
                          </a:solidFill>
                        </a:rPr>
                        <a:t>Date</a:t>
                      </a:r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>
                          <a:solidFill>
                            <a:schemeClr val="bg1"/>
                          </a:solidFill>
                        </a:rPr>
                        <a:t>By</a:t>
                      </a:r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extLst>
                  <a:ext uri="{0D108BD9-81ED-4DB2-BD59-A6C34878D82A}">
                    <a16:rowId xmlns:a16="http://schemas.microsoft.com/office/drawing/2014/main" val="3544586950"/>
                  </a:ext>
                </a:extLst>
              </a:tr>
              <a:tr h="4927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>
                          <a:solidFill>
                            <a:schemeClr val="bg1"/>
                          </a:solidFill>
                        </a:rPr>
                        <a:t>01</a:t>
                      </a:r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>
                          <a:solidFill>
                            <a:schemeClr val="bg1"/>
                          </a:solidFill>
                        </a:rPr>
                        <a:t>2021-12-23</a:t>
                      </a:r>
                      <a:endParaRPr lang="ko-KR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 err="1">
                          <a:solidFill>
                            <a:schemeClr val="bg1"/>
                          </a:solidFill>
                        </a:rPr>
                        <a:t>hsl</a:t>
                      </a:r>
                      <a:endParaRPr lang="ko-KR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>
                          <a:solidFill>
                            <a:schemeClr val="bg1"/>
                          </a:solidFill>
                        </a:rPr>
                        <a:t>initial</a:t>
                      </a:r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extLst>
                  <a:ext uri="{0D108BD9-81ED-4DB2-BD59-A6C34878D82A}">
                    <a16:rowId xmlns:a16="http://schemas.microsoft.com/office/drawing/2014/main" val="3988637643"/>
                  </a:ext>
                </a:extLst>
              </a:tr>
              <a:tr h="517694"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extLst>
                  <a:ext uri="{0D108BD9-81ED-4DB2-BD59-A6C34878D82A}">
                    <a16:rowId xmlns:a16="http://schemas.microsoft.com/office/drawing/2014/main" val="3422889079"/>
                  </a:ext>
                </a:extLst>
              </a:tr>
              <a:tr h="517694"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extLst>
                  <a:ext uri="{0D108BD9-81ED-4DB2-BD59-A6C34878D82A}">
                    <a16:rowId xmlns:a16="http://schemas.microsoft.com/office/drawing/2014/main" val="2861814237"/>
                  </a:ext>
                </a:extLst>
              </a:tr>
              <a:tr h="517694"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160663" marR="160663" marT="80332" marB="80332"/>
                </a:tc>
                <a:extLst>
                  <a:ext uri="{0D108BD9-81ED-4DB2-BD59-A6C34878D82A}">
                    <a16:rowId xmlns:a16="http://schemas.microsoft.com/office/drawing/2014/main" val="36368158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1130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19D64C-E1FA-4932-A342-806332272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irena</a:t>
            </a:r>
            <a:r>
              <a:rPr lang="en-US" altLang="ko-KR" dirty="0"/>
              <a:t> </a:t>
            </a:r>
            <a:r>
              <a:rPr lang="ko-KR" altLang="en-US" dirty="0"/>
              <a:t>프로그램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C4ED7A-CAC4-416D-B1B2-FE93F75619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ko-KR" dirty="0"/>
              <a:t>01_irena_cap_data_to_xlsx.ipynb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irena</a:t>
            </a:r>
            <a:r>
              <a:rPr lang="ko-KR" altLang="en-US" dirty="0"/>
              <a:t>에서 다운로드 받은 </a:t>
            </a:r>
            <a:r>
              <a:rPr lang="en-US" altLang="ko-KR" dirty="0"/>
              <a:t>csv </a:t>
            </a:r>
            <a:r>
              <a:rPr lang="ko-KR" altLang="en-US" dirty="0"/>
              <a:t>형식의 </a:t>
            </a:r>
            <a:r>
              <a:rPr lang="en-US" altLang="ko-KR" dirty="0"/>
              <a:t>capacity </a:t>
            </a:r>
            <a:r>
              <a:rPr lang="ko-KR" altLang="en-US" dirty="0"/>
              <a:t>데이터 파일들을 합치고 </a:t>
            </a:r>
            <a:r>
              <a:rPr lang="en-US" altLang="ko-KR" dirty="0"/>
              <a:t>xlsx</a:t>
            </a:r>
            <a:r>
              <a:rPr lang="ko-KR" altLang="en-US" dirty="0"/>
              <a:t>로 만든다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02_irena_gen_data_to_xlsx.ipynb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irena</a:t>
            </a:r>
            <a:r>
              <a:rPr lang="ko-KR" altLang="en-US" dirty="0"/>
              <a:t>에서 다운로드 받은 </a:t>
            </a:r>
            <a:r>
              <a:rPr lang="en-US" altLang="ko-KR" dirty="0"/>
              <a:t>csv </a:t>
            </a:r>
            <a:r>
              <a:rPr lang="ko-KR" altLang="en-US" dirty="0"/>
              <a:t>형식의 </a:t>
            </a:r>
            <a:r>
              <a:rPr lang="en-US" altLang="ko-KR" dirty="0"/>
              <a:t>generation </a:t>
            </a:r>
            <a:r>
              <a:rPr lang="ko-KR" altLang="en-US" dirty="0"/>
              <a:t>데이터 파일들을 합치고 </a:t>
            </a:r>
            <a:r>
              <a:rPr lang="en-US" altLang="ko-KR" dirty="0"/>
              <a:t>xlsx</a:t>
            </a:r>
            <a:r>
              <a:rPr lang="ko-KR" altLang="en-US" dirty="0"/>
              <a:t>로 만든다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03_irena_data_preparation.ipynb</a:t>
            </a:r>
          </a:p>
          <a:p>
            <a:pPr lvl="1">
              <a:lnSpc>
                <a:spcPct val="120000"/>
              </a:lnSpc>
            </a:pPr>
            <a:r>
              <a:rPr lang="en-US" altLang="ko-KR" dirty="0"/>
              <a:t>capacity </a:t>
            </a:r>
            <a:r>
              <a:rPr lang="ko-KR" altLang="en-US" dirty="0"/>
              <a:t>데이터와 </a:t>
            </a:r>
            <a:r>
              <a:rPr lang="en-US" altLang="ko-KR" dirty="0"/>
              <a:t>generation </a:t>
            </a:r>
            <a:r>
              <a:rPr lang="ko-KR" altLang="en-US" dirty="0"/>
              <a:t>데이터를 합친다</a:t>
            </a:r>
            <a:r>
              <a:rPr lang="en-US" altLang="ko-KR" dirty="0"/>
              <a:t>. (= </a:t>
            </a:r>
            <a:r>
              <a:rPr lang="en-US" altLang="ko-KR" dirty="0" err="1"/>
              <a:t>irena</a:t>
            </a:r>
            <a:r>
              <a:rPr lang="en-US" altLang="ko-KR" dirty="0"/>
              <a:t> </a:t>
            </a:r>
            <a:r>
              <a:rPr lang="ko-KR" altLang="en-US" dirty="0"/>
              <a:t>데이터</a:t>
            </a:r>
            <a:r>
              <a:rPr lang="en-US" altLang="ko-KR" dirty="0"/>
              <a:t>)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04_irena_grapher_plt.ipynb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irena</a:t>
            </a:r>
            <a:r>
              <a:rPr lang="en-US" altLang="ko-KR" dirty="0"/>
              <a:t> </a:t>
            </a:r>
            <a:r>
              <a:rPr lang="ko-KR" altLang="en-US" dirty="0"/>
              <a:t>데이터를 </a:t>
            </a:r>
            <a:r>
              <a:rPr lang="en-US" altLang="ko-KR" dirty="0"/>
              <a:t>matplotlib</a:t>
            </a:r>
            <a:r>
              <a:rPr lang="ko-KR" altLang="en-US" dirty="0"/>
              <a:t> 그래프로 출력하여 </a:t>
            </a:r>
            <a:r>
              <a:rPr lang="en-US" altLang="ko-KR" dirty="0" err="1"/>
              <a:t>png</a:t>
            </a:r>
            <a:r>
              <a:rPr lang="en-US" altLang="ko-KR" dirty="0"/>
              <a:t> </a:t>
            </a:r>
            <a:r>
              <a:rPr lang="ko-KR" altLang="en-US" dirty="0"/>
              <a:t>디렉토리에 저장한다</a:t>
            </a:r>
            <a:r>
              <a:rPr lang="en-US" altLang="ko-KR" dirty="0"/>
              <a:t>.</a:t>
            </a:r>
          </a:p>
          <a:p>
            <a:pPr lvl="1">
              <a:lnSpc>
                <a:spcPct val="120000"/>
              </a:lnSpc>
            </a:pPr>
            <a:r>
              <a:rPr lang="ko-KR" altLang="en-US" dirty="0"/>
              <a:t>전세계 상위 국가의 </a:t>
            </a:r>
            <a:r>
              <a:rPr lang="en-US" altLang="ko-KR" dirty="0"/>
              <a:t>capacity, generation, utilization</a:t>
            </a:r>
            <a:r>
              <a:rPr lang="ko-KR" altLang="en-US" dirty="0"/>
              <a:t>의 그래프를 출력한다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05_irena_grapher_plotly.py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irena</a:t>
            </a:r>
            <a:r>
              <a:rPr lang="en-US" altLang="ko-KR" dirty="0"/>
              <a:t> </a:t>
            </a:r>
            <a:r>
              <a:rPr lang="ko-KR" altLang="en-US" dirty="0"/>
              <a:t>데이터를 </a:t>
            </a:r>
            <a:r>
              <a:rPr lang="en-US" altLang="ko-KR" dirty="0" err="1"/>
              <a:t>plotly</a:t>
            </a:r>
            <a:r>
              <a:rPr lang="en-US" altLang="ko-KR" dirty="0"/>
              <a:t> </a:t>
            </a:r>
            <a:r>
              <a:rPr lang="ko-KR" altLang="en-US" dirty="0"/>
              <a:t>그래프로 출력하여 </a:t>
            </a:r>
            <a:r>
              <a:rPr lang="en-US" altLang="ko-KR" dirty="0" err="1"/>
              <a:t>png</a:t>
            </a:r>
            <a:r>
              <a:rPr lang="ko-KR" altLang="en-US" dirty="0"/>
              <a:t> 디렉토리에 저장한다</a:t>
            </a:r>
            <a:r>
              <a:rPr lang="en-US" altLang="ko-KR" dirty="0"/>
              <a:t>.</a:t>
            </a:r>
          </a:p>
          <a:p>
            <a:pPr lvl="1">
              <a:lnSpc>
                <a:spcPct val="120000"/>
              </a:lnSpc>
            </a:pPr>
            <a:r>
              <a:rPr lang="ko-KR" altLang="en-US" dirty="0"/>
              <a:t>전세계 상위 국가의 </a:t>
            </a:r>
            <a:r>
              <a:rPr lang="en-US" altLang="ko-KR" dirty="0"/>
              <a:t>capacity, generation, utilization</a:t>
            </a:r>
            <a:r>
              <a:rPr lang="ko-KR" altLang="en-US" dirty="0"/>
              <a:t>의 그래프를 출력한다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</a:pPr>
            <a:endParaRPr lang="en-US" altLang="ko-KR" dirty="0"/>
          </a:p>
          <a:p>
            <a:pPr lvl="1">
              <a:lnSpc>
                <a:spcPct val="120000"/>
              </a:lnSpc>
            </a:pP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D8E7DF-51D3-4AFB-BAEC-97DEB0AA9F8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ko-KR" dirty="0"/>
              <a:t>06_irena_gen_by_tech_surburst.ipynb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irena</a:t>
            </a:r>
            <a:r>
              <a:rPr lang="ko-KR" altLang="en-US" dirty="0"/>
              <a:t>의 발전 방식 비율을 </a:t>
            </a:r>
            <a:r>
              <a:rPr lang="en-US" altLang="ko-KR" dirty="0" err="1"/>
              <a:t>plotly</a:t>
            </a:r>
            <a:r>
              <a:rPr lang="en-US" altLang="ko-KR" dirty="0"/>
              <a:t> sunburst </a:t>
            </a:r>
            <a:r>
              <a:rPr lang="ko-KR" altLang="en-US" dirty="0"/>
              <a:t>그래프로 출력한다</a:t>
            </a:r>
            <a:r>
              <a:rPr lang="en-US" altLang="ko-KR" dirty="0"/>
              <a:t>.</a:t>
            </a:r>
          </a:p>
          <a:p>
            <a:pPr lvl="1">
              <a:lnSpc>
                <a:spcPct val="120000"/>
              </a:lnSpc>
            </a:pPr>
            <a:r>
              <a:rPr lang="ko-KR" altLang="en-US" dirty="0"/>
              <a:t>한국</a:t>
            </a:r>
            <a:r>
              <a:rPr lang="en-US" altLang="ko-KR" dirty="0"/>
              <a:t>, </a:t>
            </a:r>
            <a:r>
              <a:rPr lang="ko-KR" altLang="en-US" dirty="0"/>
              <a:t>중국</a:t>
            </a:r>
            <a:r>
              <a:rPr lang="en-US" altLang="ko-KR" dirty="0"/>
              <a:t>, </a:t>
            </a:r>
            <a:r>
              <a:rPr lang="ko-KR" altLang="en-US" dirty="0"/>
              <a:t>일본</a:t>
            </a:r>
            <a:r>
              <a:rPr lang="en-US" altLang="ko-KR" dirty="0"/>
              <a:t>, </a:t>
            </a:r>
            <a:r>
              <a:rPr lang="ko-KR" altLang="en-US" dirty="0"/>
              <a:t>러시아</a:t>
            </a:r>
            <a:r>
              <a:rPr lang="en-US" altLang="ko-KR" dirty="0"/>
              <a:t>, </a:t>
            </a:r>
            <a:r>
              <a:rPr lang="ko-KR" altLang="en-US" dirty="0"/>
              <a:t>미국의 그래프를 그린다</a:t>
            </a:r>
            <a:r>
              <a:rPr lang="en-US" altLang="ko-KR" dirty="0"/>
              <a:t>. 07_irena_oecd_gen_per_capita.ipynb</a:t>
            </a:r>
          </a:p>
          <a:p>
            <a:pPr lvl="1">
              <a:lnSpc>
                <a:spcPct val="120000"/>
              </a:lnSpc>
            </a:pPr>
            <a:r>
              <a:rPr lang="en-US" altLang="ko-KR" dirty="0" err="1"/>
              <a:t>irena</a:t>
            </a:r>
            <a:r>
              <a:rPr lang="ko-KR" altLang="en-US" dirty="0"/>
              <a:t>와 </a:t>
            </a:r>
            <a:r>
              <a:rPr lang="en-US" altLang="ko-KR" dirty="0" err="1"/>
              <a:t>oecd</a:t>
            </a:r>
            <a:r>
              <a:rPr lang="en-US" altLang="ko-KR" dirty="0"/>
              <a:t> </a:t>
            </a:r>
            <a:r>
              <a:rPr lang="ko-KR" altLang="en-US" dirty="0"/>
              <a:t>통계를 이용하여 국가별 </a:t>
            </a:r>
            <a:r>
              <a:rPr lang="en-US" altLang="ko-KR" dirty="0"/>
              <a:t>1</a:t>
            </a:r>
            <a:r>
              <a:rPr lang="ko-KR" altLang="en-US" dirty="0"/>
              <a:t>인당 발전량과 </a:t>
            </a:r>
            <a:r>
              <a:rPr lang="en-US" altLang="ko-KR" dirty="0"/>
              <a:t>1</a:t>
            </a:r>
            <a:r>
              <a:rPr lang="ko-KR" altLang="en-US" dirty="0"/>
              <a:t>인당 발전 용량 데이터를 </a:t>
            </a:r>
            <a:r>
              <a:rPr lang="en-US" altLang="ko-KR" dirty="0"/>
              <a:t>xlsx</a:t>
            </a:r>
            <a:r>
              <a:rPr lang="ko-KR" altLang="en-US" dirty="0"/>
              <a:t>로 저장한다</a:t>
            </a:r>
            <a:r>
              <a:rPr lang="en-US" altLang="ko-KR" dirty="0"/>
              <a:t>. </a:t>
            </a:r>
          </a:p>
          <a:p>
            <a:pPr lvl="1">
              <a:lnSpc>
                <a:spcPct val="120000"/>
              </a:lnSpc>
            </a:pPr>
            <a:r>
              <a:rPr lang="en-US" altLang="ko-KR" dirty="0"/>
              <a:t>xlsx</a:t>
            </a:r>
            <a:r>
              <a:rPr lang="ko-KR" altLang="en-US" dirty="0"/>
              <a:t>의 데이터로 </a:t>
            </a:r>
            <a:r>
              <a:rPr lang="en-US" altLang="ko-KR" dirty="0"/>
              <a:t>flourish</a:t>
            </a:r>
            <a:r>
              <a:rPr lang="ko-KR" altLang="en-US" dirty="0"/>
              <a:t>의</a:t>
            </a:r>
            <a:r>
              <a:rPr lang="en-US" altLang="ko-KR" dirty="0"/>
              <a:t> racing bar chart</a:t>
            </a:r>
            <a:r>
              <a:rPr lang="ko-KR" altLang="en-US" dirty="0"/>
              <a:t>를 그린다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51_oecd_get_population_data.ipynb</a:t>
            </a:r>
          </a:p>
          <a:p>
            <a:pPr lvl="1">
              <a:lnSpc>
                <a:spcPct val="120000"/>
              </a:lnSpc>
            </a:pPr>
            <a:r>
              <a:rPr lang="en-US" altLang="ko-KR" dirty="0"/>
              <a:t>pandas</a:t>
            </a:r>
            <a:r>
              <a:rPr lang="ko-KR" altLang="en-US" dirty="0"/>
              <a:t>의 </a:t>
            </a:r>
            <a:r>
              <a:rPr lang="en-US" altLang="ko-KR" dirty="0" err="1"/>
              <a:t>datareader</a:t>
            </a:r>
            <a:r>
              <a:rPr lang="ko-KR" altLang="en-US" dirty="0"/>
              <a:t> 모듈로 </a:t>
            </a:r>
            <a:r>
              <a:rPr lang="en-US" altLang="ko-KR" dirty="0" err="1"/>
              <a:t>oecd</a:t>
            </a:r>
            <a:r>
              <a:rPr lang="en-US" altLang="ko-KR" dirty="0"/>
              <a:t> </a:t>
            </a:r>
            <a:r>
              <a:rPr lang="ko-KR" altLang="en-US" dirty="0"/>
              <a:t>통계 사이트에서 인구 통계를 가져와 파일로 저장한다</a:t>
            </a:r>
            <a:r>
              <a:rPr lang="en-US" altLang="ko-KR" dirty="0"/>
              <a:t>. </a:t>
            </a:r>
          </a:p>
          <a:p>
            <a:pPr lvl="1">
              <a:lnSpc>
                <a:spcPct val="120000"/>
              </a:lnSpc>
            </a:pPr>
            <a:r>
              <a:rPr lang="ko-KR" altLang="en-US" dirty="0"/>
              <a:t>최근 </a:t>
            </a:r>
            <a:r>
              <a:rPr lang="en-US" altLang="ko-KR" dirty="0"/>
              <a:t>4</a:t>
            </a:r>
            <a:r>
              <a:rPr lang="ko-KR" altLang="en-US" dirty="0"/>
              <a:t>년치 데이터만 가져온다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52_oecd_population.ipynb</a:t>
            </a:r>
          </a:p>
          <a:p>
            <a:pPr lvl="1">
              <a:lnSpc>
                <a:spcPct val="120000"/>
              </a:lnSpc>
            </a:pPr>
            <a:r>
              <a:rPr lang="en-US" altLang="ko-KR" dirty="0"/>
              <a:t>stats.oecd.org</a:t>
            </a:r>
            <a:r>
              <a:rPr lang="ko-KR" altLang="en-US" dirty="0"/>
              <a:t> 에서 수동으로 다운로드 받은 </a:t>
            </a:r>
            <a:r>
              <a:rPr lang="en-US" altLang="ko-KR" dirty="0"/>
              <a:t>xlsx </a:t>
            </a:r>
            <a:r>
              <a:rPr lang="ko-KR" altLang="en-US" dirty="0"/>
              <a:t>파일에서 불필요하거나 데이터가 없는 빈 행</a:t>
            </a:r>
            <a:r>
              <a:rPr lang="en-US" altLang="ko-KR" dirty="0"/>
              <a:t>, </a:t>
            </a:r>
            <a:r>
              <a:rPr lang="ko-KR" altLang="en-US" dirty="0"/>
              <a:t>열을 삭제하고 새 </a:t>
            </a:r>
            <a:r>
              <a:rPr lang="en-US" altLang="ko-KR" dirty="0"/>
              <a:t>xlsx</a:t>
            </a:r>
            <a:r>
              <a:rPr lang="ko-KR" altLang="en-US" dirty="0"/>
              <a:t>로 저장한다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9454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95345D-5586-4F47-80F6-8F56935A0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17904"/>
            <a:ext cx="9899904" cy="27969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6000" spc="-50" dirty="0"/>
              <a:t>감사합니다</a:t>
            </a:r>
            <a:r>
              <a:rPr lang="en-US" altLang="ko-KR" sz="6000" spc="-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11425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291</Words>
  <Application>Microsoft Office PowerPoint</Application>
  <PresentationFormat>와이드스크린</PresentationFormat>
  <Paragraphs>34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IRENA Renewable Energy Statistics 2021 보고서 분석</vt:lpstr>
      <vt:lpstr>revision</vt:lpstr>
      <vt:lpstr>irena 프로그램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Lee Haeseung</cp:lastModifiedBy>
  <cp:revision>23</cp:revision>
  <dcterms:created xsi:type="dcterms:W3CDTF">2021-10-27T01:19:25Z</dcterms:created>
  <dcterms:modified xsi:type="dcterms:W3CDTF">2021-12-30T15:21:18Z</dcterms:modified>
</cp:coreProperties>
</file>

<file path=docProps/thumbnail.jpeg>
</file>